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7" r:id="rId3"/>
    <p:sldId id="259" r:id="rId4"/>
    <p:sldId id="268" r:id="rId5"/>
    <p:sldId id="269" r:id="rId6"/>
    <p:sldId id="270" r:id="rId7"/>
    <p:sldId id="272" r:id="rId8"/>
    <p:sldId id="273" r:id="rId9"/>
    <p:sldId id="27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8262" y="5811254"/>
            <a:ext cx="2580444" cy="595234"/>
          </a:xfrm>
        </p:spPr>
        <p:txBody>
          <a:bodyPr/>
          <a:lstStyle/>
          <a:p>
            <a:r>
              <a:rPr lang="en-US" sz="2000" b="1" dirty="0"/>
              <a:t>OSSSOP.XIII.2U4.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1F7705-26BB-428F-A23E-2E64BB378703}"/>
              </a:ext>
            </a:extLst>
          </p:cNvPr>
          <p:cNvSpPr txBox="1"/>
          <p:nvPr/>
        </p:nvSpPr>
        <p:spPr>
          <a:xfrm>
            <a:off x="1400598" y="1526510"/>
            <a:ext cx="88295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ASSET INQUIRY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</a:rPr>
              <a:t>IN THE FAM </a:t>
            </a:r>
          </a:p>
          <a:p>
            <a:pPr algn="ctr"/>
            <a:endParaRPr lang="en-US" sz="4000" b="1" dirty="0">
              <a:solidFill>
                <a:schemeClr val="accent6">
                  <a:lumMod val="25000"/>
                </a:schemeClr>
              </a:solidFill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GSM function required: </a:t>
            </a:r>
            <a:r>
              <a:rPr lang="en-US" sz="2800" b="1">
                <a:solidFill>
                  <a:srgbClr val="002060"/>
                </a:solidFill>
              </a:rPr>
              <a:t>FA Inquiry</a:t>
            </a:r>
            <a:endParaRPr lang="en-US" sz="2800" b="1" dirty="0">
              <a:solidFill>
                <a:schemeClr val="accent6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23972-6C6C-4998-B22C-438D89DC6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227863"/>
          </a:xfrm>
        </p:spPr>
        <p:txBody>
          <a:bodyPr/>
          <a:lstStyle/>
          <a:p>
            <a:pPr algn="ctr"/>
            <a:br>
              <a:rPr lang="en-US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995893F-F4A0-4297-9C9C-4ED7A14ACB25}"/>
              </a:ext>
            </a:extLst>
          </p:cNvPr>
          <p:cNvSpPr/>
          <p:nvPr/>
        </p:nvSpPr>
        <p:spPr>
          <a:xfrm>
            <a:off x="5052845" y="762749"/>
            <a:ext cx="2086307" cy="79346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Click</a:t>
            </a:r>
            <a:r>
              <a:rPr lang="en-US" sz="1200" b="1" dirty="0">
                <a:solidFill>
                  <a:srgbClr val="C00000"/>
                </a:solidFill>
              </a:rPr>
              <a:t> Financial Inquiry</a:t>
            </a:r>
            <a:endParaRPr lang="en-GB" sz="1200" b="1" dirty="0">
              <a:solidFill>
                <a:srgbClr val="C0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BA9035-60CF-4781-8382-3578A27FA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940" y="2230854"/>
            <a:ext cx="7515123" cy="4627146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6716B85-1978-4F2F-B95F-182EEC0F9169}"/>
              </a:ext>
            </a:extLst>
          </p:cNvPr>
          <p:cNvCxnSpPr>
            <a:stCxn id="6" idx="2"/>
          </p:cNvCxnSpPr>
          <p:nvPr/>
        </p:nvCxnSpPr>
        <p:spPr>
          <a:xfrm>
            <a:off x="6095999" y="1556218"/>
            <a:ext cx="810127" cy="485459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005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839297-383C-433D-AB5A-893709D3B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024" y="834648"/>
            <a:ext cx="9628565" cy="498863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3D2D6DB-07A5-4D85-941F-A7BFDF35D1B3}"/>
              </a:ext>
            </a:extLst>
          </p:cNvPr>
          <p:cNvSpPr/>
          <p:nvPr/>
        </p:nvSpPr>
        <p:spPr>
          <a:xfrm>
            <a:off x="3385250" y="4983782"/>
            <a:ext cx="4098392" cy="79346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The </a:t>
            </a:r>
            <a:r>
              <a:rPr lang="en-US" sz="1050" b="1" dirty="0">
                <a:solidFill>
                  <a:srgbClr val="C00000"/>
                </a:solidFill>
              </a:rPr>
              <a:t>Original Cost, Date Placed in Service, Transaction type, Transaction Date and Reference number, Net Book value and Net Book Value </a:t>
            </a:r>
            <a:r>
              <a:rPr lang="en-US" sz="1050" b="1" dirty="0">
                <a:solidFill>
                  <a:schemeClr val="bg1"/>
                </a:solidFill>
              </a:rPr>
              <a:t>are displayed </a:t>
            </a:r>
            <a:endParaRPr lang="en-GB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6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6813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altLang="en-US" dirty="0">
                <a:solidFill>
                  <a:schemeClr val="accent6">
                    <a:lumMod val="25000"/>
                  </a:schemeClr>
                </a:solidFill>
              </a:rPr>
              <a:t>To check asset </a:t>
            </a:r>
            <a:r>
              <a:rPr lang="fr-FR" altLang="en-US" dirty="0" err="1">
                <a:solidFill>
                  <a:schemeClr val="accent6">
                    <a:lumMod val="25000"/>
                  </a:schemeClr>
                </a:solidFill>
              </a:rPr>
              <a:t>details</a:t>
            </a:r>
            <a:r>
              <a:rPr lang="fr-FR" altLang="en-US" dirty="0">
                <a:solidFill>
                  <a:schemeClr val="accent6">
                    <a:lumMod val="25000"/>
                  </a:schemeClr>
                </a:solidFill>
              </a:rPr>
              <a:t> in the FAM</a:t>
            </a:r>
            <a:endParaRPr lang="en-GB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269" y="2484255"/>
            <a:ext cx="8299731" cy="50017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400" dirty="0"/>
          </a:p>
          <a:p>
            <a:pPr lvl="0"/>
            <a:endParaRPr lang="en-GB" sz="2600" dirty="0"/>
          </a:p>
          <a:p>
            <a:pPr lvl="0"/>
            <a:endParaRPr lang="en-GB" sz="2600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57765B-7885-4887-B9AB-EC2112B95985}"/>
              </a:ext>
            </a:extLst>
          </p:cNvPr>
          <p:cNvSpPr txBox="1"/>
          <p:nvPr/>
        </p:nvSpPr>
        <p:spPr>
          <a:xfrm>
            <a:off x="1386436" y="2500439"/>
            <a:ext cx="95809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check for Assignment (Custodian name and Location)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check for PO number, Invoice number and Supplier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check for Asset Financial Information (Date Placed in Service, Original Cost and Cost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054A14-9E95-49FC-A4BB-EC8F5CACE6D3}"/>
              </a:ext>
            </a:extLst>
          </p:cNvPr>
          <p:cNvSpPr/>
          <p:nvPr/>
        </p:nvSpPr>
        <p:spPr>
          <a:xfrm>
            <a:off x="7771268" y="867126"/>
            <a:ext cx="2759501" cy="86268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Select </a:t>
            </a:r>
            <a:r>
              <a:rPr lang="en-US" sz="1200" b="1" dirty="0">
                <a:solidFill>
                  <a:srgbClr val="C00000"/>
                </a:solidFill>
              </a:rPr>
              <a:t>FA Specialist – WH </a:t>
            </a:r>
          </a:p>
          <a:p>
            <a:pPr algn="ctr"/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Select </a:t>
            </a:r>
            <a:r>
              <a:rPr lang="en-US" sz="1200" b="1" dirty="0">
                <a:solidFill>
                  <a:srgbClr val="C00000"/>
                </a:solidFill>
              </a:rPr>
              <a:t>Workbench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332AC-42BB-4DFA-920F-3679E111E373}"/>
              </a:ext>
            </a:extLst>
          </p:cNvPr>
          <p:cNvCxnSpPr>
            <a:cxnSpLocks/>
          </p:cNvCxnSpPr>
          <p:nvPr/>
        </p:nvCxnSpPr>
        <p:spPr>
          <a:xfrm flipH="1">
            <a:off x="7351295" y="1736623"/>
            <a:ext cx="746270" cy="8261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1329EBE1-21E5-4E0C-8F11-D2BF92E27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894" y="2675191"/>
            <a:ext cx="4763375" cy="331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49"/>
            <a:ext cx="10882991" cy="1263889"/>
          </a:xfrm>
        </p:spPr>
        <p:txBody>
          <a:bodyPr/>
          <a:lstStyle/>
          <a:p>
            <a:pPr algn="ctr"/>
            <a:br>
              <a:rPr lang="en-US" sz="3200" dirty="0"/>
            </a:br>
            <a:r>
              <a:rPr lang="en-US" sz="3200" dirty="0">
                <a:solidFill>
                  <a:schemeClr val="accent6">
                    <a:lumMod val="25000"/>
                  </a:schemeClr>
                </a:solidFill>
              </a:rPr>
              <a:t>To check for Assignment (Custodian name, Custodian Number, Expensed Account and Location)</a:t>
            </a: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D32EC2-4955-4A3B-8810-C6E866DB4F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7919" y="2090420"/>
            <a:ext cx="7376159" cy="404622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02BBA68-4D78-47B1-8236-175CAF859319}"/>
              </a:ext>
            </a:extLst>
          </p:cNvPr>
          <p:cNvSpPr/>
          <p:nvPr/>
        </p:nvSpPr>
        <p:spPr>
          <a:xfrm>
            <a:off x="5811520" y="1594131"/>
            <a:ext cx="2086307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Enter the </a:t>
            </a:r>
            <a:r>
              <a:rPr lang="en-US" sz="1050" b="1" dirty="0">
                <a:solidFill>
                  <a:srgbClr val="C00000"/>
                </a:solidFill>
              </a:rPr>
              <a:t>Barcode No </a:t>
            </a:r>
            <a:r>
              <a:rPr lang="en-US" sz="1050" b="1" dirty="0">
                <a:solidFill>
                  <a:schemeClr val="bg1"/>
                </a:solidFill>
              </a:rPr>
              <a:t>of the asset </a:t>
            </a:r>
            <a:endParaRPr lang="en-GB" sz="1050" b="1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9CA588A-9B1C-439C-9F75-29CE464B2EF8}"/>
              </a:ext>
            </a:extLst>
          </p:cNvPr>
          <p:cNvCxnSpPr>
            <a:cxnSpLocks/>
          </p:cNvCxnSpPr>
          <p:nvPr/>
        </p:nvCxnSpPr>
        <p:spPr>
          <a:xfrm flipH="1">
            <a:off x="4960418" y="2090420"/>
            <a:ext cx="1529394" cy="62308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2A26A3F-FD20-40AB-9647-86DD4BEC2596}"/>
              </a:ext>
            </a:extLst>
          </p:cNvPr>
          <p:cNvSpPr/>
          <p:nvPr/>
        </p:nvSpPr>
        <p:spPr>
          <a:xfrm>
            <a:off x="8383348" y="4510040"/>
            <a:ext cx="1586039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Click </a:t>
            </a:r>
            <a:r>
              <a:rPr lang="en-US" sz="1100" b="1" dirty="0">
                <a:solidFill>
                  <a:srgbClr val="C00000"/>
                </a:solidFill>
              </a:rPr>
              <a:t>Find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endParaRPr lang="en-GB" sz="1100" b="1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FCD2877-0ADF-4FA2-AC95-2EFE6F9B47E1}"/>
              </a:ext>
            </a:extLst>
          </p:cNvPr>
          <p:cNvCxnSpPr/>
          <p:nvPr/>
        </p:nvCxnSpPr>
        <p:spPr>
          <a:xfrm flipH="1">
            <a:off x="8885055" y="4976602"/>
            <a:ext cx="558350" cy="79491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51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82D9DBA-1DB9-4140-A7D5-9D4505DBB721}"/>
              </a:ext>
            </a:extLst>
          </p:cNvPr>
          <p:cNvSpPr/>
          <p:nvPr/>
        </p:nvSpPr>
        <p:spPr>
          <a:xfrm>
            <a:off x="137299" y="5633897"/>
            <a:ext cx="1244911" cy="4369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the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Assignment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FD42A52-1FCE-40A1-B6A0-CB44D0892D1C}"/>
              </a:ext>
            </a:extLst>
          </p:cNvPr>
          <p:cNvCxnSpPr>
            <a:cxnSpLocks/>
          </p:cNvCxnSpPr>
          <p:nvPr/>
        </p:nvCxnSpPr>
        <p:spPr>
          <a:xfrm flipH="1">
            <a:off x="1990749" y="4994879"/>
            <a:ext cx="417332" cy="112777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DE5A6F45-AF77-4403-BD7B-88D51EAE7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210" y="171463"/>
            <a:ext cx="9013073" cy="614511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F6EEB84-819C-46D7-9641-C0A5B78A6C1F}"/>
              </a:ext>
            </a:extLst>
          </p:cNvPr>
          <p:cNvCxnSpPr/>
          <p:nvPr/>
        </p:nvCxnSpPr>
        <p:spPr>
          <a:xfrm>
            <a:off x="1382210" y="5852382"/>
            <a:ext cx="136099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53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466B8E-566A-4460-974F-E5D7E8CC75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080" y="451513"/>
            <a:ext cx="8793690" cy="5256887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9B3E50C-F29E-4EB0-87DC-4ACC54346B7E}"/>
              </a:ext>
            </a:extLst>
          </p:cNvPr>
          <p:cNvSpPr/>
          <p:nvPr/>
        </p:nvSpPr>
        <p:spPr>
          <a:xfrm>
            <a:off x="4686727" y="3032265"/>
            <a:ext cx="3422557" cy="119081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The Assignment Details </a:t>
            </a:r>
            <a:r>
              <a:rPr lang="en-US" sz="1050" b="1" dirty="0">
                <a:solidFill>
                  <a:srgbClr val="C00000"/>
                </a:solidFill>
              </a:rPr>
              <a:t>(Employee Name and Employee Number, Expensed Account and Location)</a:t>
            </a:r>
            <a:r>
              <a:rPr lang="en-US" sz="1050" b="1" dirty="0">
                <a:solidFill>
                  <a:schemeClr val="bg1"/>
                </a:solidFill>
              </a:rPr>
              <a:t> of an asset are displayed</a:t>
            </a:r>
            <a:r>
              <a:rPr lang="en-US" sz="900" b="1" dirty="0">
                <a:solidFill>
                  <a:schemeClr val="bg1"/>
                </a:solidFill>
              </a:rPr>
              <a:t>.</a:t>
            </a:r>
            <a:endParaRPr lang="en-GB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55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DFB2E-26FC-4427-9276-773A603E2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226577"/>
            <a:ext cx="10571998" cy="1191061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25000"/>
                  </a:schemeClr>
                </a:solidFill>
              </a:rPr>
              <a:t>To check for PO number, Invoice number and Supplier</a:t>
            </a:r>
            <a:endParaRPr lang="en-GB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FF064F8-09B5-47D0-9F72-715637224392}"/>
              </a:ext>
            </a:extLst>
          </p:cNvPr>
          <p:cNvSpPr/>
          <p:nvPr/>
        </p:nvSpPr>
        <p:spPr>
          <a:xfrm>
            <a:off x="8830061" y="3032265"/>
            <a:ext cx="2086307" cy="79346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</a:t>
            </a:r>
            <a:r>
              <a:rPr lang="en-US" sz="1100" b="1" dirty="0">
                <a:solidFill>
                  <a:srgbClr val="C00000"/>
                </a:solidFill>
              </a:rPr>
              <a:t>Source Line </a:t>
            </a:r>
            <a:endParaRPr lang="en-GB" sz="1100" b="1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3A3D5C-CD7A-4E66-AB15-281C78967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543" y="2098507"/>
            <a:ext cx="7515123" cy="462714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726424-5F1C-4502-B39D-05AA41BD10BB}"/>
              </a:ext>
            </a:extLst>
          </p:cNvPr>
          <p:cNvCxnSpPr>
            <a:cxnSpLocks/>
          </p:cNvCxnSpPr>
          <p:nvPr/>
        </p:nvCxnSpPr>
        <p:spPr>
          <a:xfrm flipH="1">
            <a:off x="6095999" y="3657291"/>
            <a:ext cx="3796567" cy="235849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36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52865B-ACB2-4729-847F-C1D9041AD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6720" y="879928"/>
            <a:ext cx="8105876" cy="4738552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1F8BA3E-CF1F-400F-84A1-142870819B67}"/>
              </a:ext>
            </a:extLst>
          </p:cNvPr>
          <p:cNvSpPr/>
          <p:nvPr/>
        </p:nvSpPr>
        <p:spPr>
          <a:xfrm>
            <a:off x="5657771" y="2918977"/>
            <a:ext cx="2607924" cy="112363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The </a:t>
            </a:r>
            <a:r>
              <a:rPr lang="en-US" sz="1050" b="1" dirty="0">
                <a:solidFill>
                  <a:srgbClr val="C00000"/>
                </a:solidFill>
              </a:rPr>
              <a:t>PO number, Invoice number, Asset number, Supplier, Description and Amount </a:t>
            </a:r>
            <a:r>
              <a:rPr lang="en-US" sz="1050" b="1" dirty="0">
                <a:solidFill>
                  <a:schemeClr val="bg1"/>
                </a:solidFill>
              </a:rPr>
              <a:t>are displayed</a:t>
            </a:r>
            <a:endParaRPr lang="en-GB" sz="105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62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C83A2-0131-4032-BE76-B315B0F3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64736"/>
            <a:ext cx="10571998" cy="1718027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chemeClr val="accent6">
                    <a:lumMod val="25000"/>
                  </a:schemeClr>
                </a:solidFill>
              </a:rPr>
              <a:t>To check for Asset Financial Information (Date Placed in Service, Original Cost and Cost History</a:t>
            </a:r>
            <a:endParaRPr lang="en-GB" sz="3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540C4D-20CB-420E-9DCD-903C4428E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944" y="2052934"/>
            <a:ext cx="7061200" cy="4155439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AEF31EE-88AF-408D-BE9D-F0A9FC9F2FE6}"/>
              </a:ext>
            </a:extLst>
          </p:cNvPr>
          <p:cNvSpPr/>
          <p:nvPr/>
        </p:nvSpPr>
        <p:spPr>
          <a:xfrm>
            <a:off x="6096000" y="1887130"/>
            <a:ext cx="2086307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Enter the </a:t>
            </a:r>
            <a:r>
              <a:rPr lang="en-US" sz="1100" b="1" dirty="0">
                <a:solidFill>
                  <a:srgbClr val="C00000"/>
                </a:solidFill>
              </a:rPr>
              <a:t>Barcode No </a:t>
            </a:r>
            <a:r>
              <a:rPr lang="en-US" sz="1100" b="1" dirty="0">
                <a:solidFill>
                  <a:schemeClr val="bg1"/>
                </a:solidFill>
              </a:rPr>
              <a:t>of the asset </a:t>
            </a:r>
            <a:endParaRPr lang="en-GB" sz="1100" b="1" dirty="0">
              <a:solidFill>
                <a:schemeClr val="bg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E899BF-4FB5-4A68-934D-3DBF1CA2B190}"/>
              </a:ext>
            </a:extLst>
          </p:cNvPr>
          <p:cNvSpPr/>
          <p:nvPr/>
        </p:nvSpPr>
        <p:spPr>
          <a:xfrm>
            <a:off x="8383348" y="4510040"/>
            <a:ext cx="1586039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Find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69BD15D-0633-4FEA-A350-B80BB8E7D648}"/>
              </a:ext>
            </a:extLst>
          </p:cNvPr>
          <p:cNvCxnSpPr>
            <a:cxnSpLocks/>
          </p:cNvCxnSpPr>
          <p:nvPr/>
        </p:nvCxnSpPr>
        <p:spPr>
          <a:xfrm flipH="1">
            <a:off x="5729161" y="2510217"/>
            <a:ext cx="366839" cy="23298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091CC96-8CE6-4FF8-99C6-E49D4FCA5C2D}"/>
              </a:ext>
            </a:extLst>
          </p:cNvPr>
          <p:cNvCxnSpPr>
            <a:cxnSpLocks/>
          </p:cNvCxnSpPr>
          <p:nvPr/>
        </p:nvCxnSpPr>
        <p:spPr>
          <a:xfrm>
            <a:off x="9250456" y="4925274"/>
            <a:ext cx="209134" cy="95604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24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policy;#601;#XIII.2.3 Management of fixed assets;#604;#XIII.2.4 Disposal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OSS.SOP.XIII.2U4 Asset Inquiry in the FAM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600;#c5925ecb-a612-4790-ba53-85b5e21f7891;#602;#727553bd-0c7c-4921-a72a-6dd7e6671ebe;#601;#6f0cc833-ea1f-4cbc-8331-67e93975b846;#604;#488b2169-a689-436c-bfe7-fd0217e1f186</eM_PolicyIDs_SC>
  </documentManagement>
</p:properties>
</file>

<file path=customXml/itemProps1.xml><?xml version="1.0" encoding="utf-8"?>
<ds:datastoreItem xmlns:ds="http://schemas.openxmlformats.org/officeDocument/2006/customXml" ds:itemID="{900DAF44-AB95-4506-9C78-9885B5C65FC7}"/>
</file>

<file path=customXml/itemProps2.xml><?xml version="1.0" encoding="utf-8"?>
<ds:datastoreItem xmlns:ds="http://schemas.openxmlformats.org/officeDocument/2006/customXml" ds:itemID="{A33AB1CC-A3BD-4CDC-93E8-D7E1535B7D6A}"/>
</file>

<file path=customXml/itemProps3.xml><?xml version="1.0" encoding="utf-8"?>
<ds:datastoreItem xmlns:ds="http://schemas.openxmlformats.org/officeDocument/2006/customXml" ds:itemID="{9D4DF233-6BB1-43B3-92BF-4FA7DF53AE27}"/>
</file>

<file path=customXml/itemProps4.xml><?xml version="1.0" encoding="utf-8"?>
<ds:datastoreItem xmlns:ds="http://schemas.openxmlformats.org/officeDocument/2006/customXml" ds:itemID="{11FF18C5-3DD5-4F18-A1C3-2B95798F958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187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2</vt:lpstr>
      <vt:lpstr>Quotable</vt:lpstr>
      <vt:lpstr>PowerPoint Presentation</vt:lpstr>
      <vt:lpstr>To check asset details in the FAM</vt:lpstr>
      <vt:lpstr>PowerPoint Presentation</vt:lpstr>
      <vt:lpstr> To check for Assignment (Custodian name, Custodian Number, Expensed Account and Location)</vt:lpstr>
      <vt:lpstr>PowerPoint Presentation</vt:lpstr>
      <vt:lpstr>PowerPoint Presentation</vt:lpstr>
      <vt:lpstr>To check for PO number, Invoice number and Supplier</vt:lpstr>
      <vt:lpstr>PowerPoint Presentation</vt:lpstr>
      <vt:lpstr>To check for Asset Financial Information (Date Placed in Service, Original Cost and Cost History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54</cp:revision>
  <dcterms:created xsi:type="dcterms:W3CDTF">2018-11-30T13:48:34Z</dcterms:created>
  <dcterms:modified xsi:type="dcterms:W3CDTF">2019-02-22T09:57:34Z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